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6"/>
  </p:notesMasterIdLst>
  <p:sldIdLst>
    <p:sldId id="256" r:id="rId2"/>
    <p:sldId id="320" r:id="rId3"/>
    <p:sldId id="352" r:id="rId4"/>
    <p:sldId id="353" r:id="rId5"/>
    <p:sldId id="354" r:id="rId6"/>
    <p:sldId id="363" r:id="rId7"/>
    <p:sldId id="36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51" r:id="rId17"/>
    <p:sldId id="269" r:id="rId18"/>
    <p:sldId id="294" r:id="rId19"/>
    <p:sldId id="335" r:id="rId20"/>
    <p:sldId id="336" r:id="rId21"/>
    <p:sldId id="339" r:id="rId22"/>
    <p:sldId id="341" r:id="rId23"/>
    <p:sldId id="343" r:id="rId24"/>
    <p:sldId id="349" r:id="rId2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65B"/>
    <a:srgbClr val="638018"/>
    <a:srgbClr val="0099FF"/>
    <a:srgbClr val="33CC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3619" autoAdjust="0"/>
  </p:normalViewPr>
  <p:slideViewPr>
    <p:cSldViewPr snapToGrid="0" snapToObjects="1">
      <p:cViewPr>
        <p:scale>
          <a:sx n="70" d="100"/>
          <a:sy n="70" d="100"/>
        </p:scale>
        <p:origin x="138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5F86D-11FD-674B-B881-636152F42A5C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1C1BA-3DF7-9047-80A9-0CED3C65020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9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4AB84-AD56-0849-A46B-D9FE38A9CDA7}" type="slidenum">
              <a:rPr lang="es-MX" altLang="ja-JP" sz="1200"/>
              <a:pPr eaLnBrk="1" hangingPunct="1"/>
              <a:t>17</a:t>
            </a:fld>
            <a:endParaRPr lang="es-MX" altLang="ja-JP" sz="1200"/>
          </a:p>
        </p:txBody>
      </p:sp>
    </p:spTree>
    <p:extLst>
      <p:ext uri="{BB962C8B-B14F-4D97-AF65-F5344CB8AC3E}">
        <p14:creationId xmlns:p14="http://schemas.microsoft.com/office/powerpoint/2010/main" val="182803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4AB84-AD56-0849-A46B-D9FE38A9CDA7}" type="slidenum">
              <a:rPr lang="es-MX" altLang="ja-JP" sz="1200"/>
              <a:pPr eaLnBrk="1" hangingPunct="1"/>
              <a:t>18</a:t>
            </a:fld>
            <a:endParaRPr lang="es-MX" altLang="ja-JP" sz="1200"/>
          </a:p>
        </p:txBody>
      </p:sp>
    </p:spTree>
    <p:extLst>
      <p:ext uri="{BB962C8B-B14F-4D97-AF65-F5344CB8AC3E}">
        <p14:creationId xmlns:p14="http://schemas.microsoft.com/office/powerpoint/2010/main" val="3186722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4AB84-AD56-0849-A46B-D9FE38A9CDA7}" type="slidenum">
              <a:rPr lang="es-MX" altLang="ja-JP" sz="1200"/>
              <a:pPr eaLnBrk="1" hangingPunct="1"/>
              <a:t>20</a:t>
            </a:fld>
            <a:endParaRPr lang="es-MX" altLang="ja-JP" sz="1200"/>
          </a:p>
        </p:txBody>
      </p:sp>
    </p:spTree>
    <p:extLst>
      <p:ext uri="{BB962C8B-B14F-4D97-AF65-F5344CB8AC3E}">
        <p14:creationId xmlns:p14="http://schemas.microsoft.com/office/powerpoint/2010/main" val="299267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4AB84-AD56-0849-A46B-D9FE38A9CDA7}" type="slidenum">
              <a:rPr lang="es-MX" altLang="ja-JP" sz="1200"/>
              <a:pPr eaLnBrk="1" hangingPunct="1"/>
              <a:t>21</a:t>
            </a:fld>
            <a:endParaRPr lang="es-MX" altLang="ja-JP" sz="1200"/>
          </a:p>
        </p:txBody>
      </p:sp>
    </p:spTree>
    <p:extLst>
      <p:ext uri="{BB962C8B-B14F-4D97-AF65-F5344CB8AC3E}">
        <p14:creationId xmlns:p14="http://schemas.microsoft.com/office/powerpoint/2010/main" val="97023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4AB84-AD56-0849-A46B-D9FE38A9CDA7}" type="slidenum">
              <a:rPr lang="es-MX" altLang="ja-JP" sz="1200"/>
              <a:pPr eaLnBrk="1" hangingPunct="1"/>
              <a:t>22</a:t>
            </a:fld>
            <a:endParaRPr lang="es-MX" altLang="ja-JP" sz="1200"/>
          </a:p>
        </p:txBody>
      </p:sp>
    </p:spTree>
    <p:extLst>
      <p:ext uri="{BB962C8B-B14F-4D97-AF65-F5344CB8AC3E}">
        <p14:creationId xmlns:p14="http://schemas.microsoft.com/office/powerpoint/2010/main" val="2230954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4AB84-AD56-0849-A46B-D9FE38A9CDA7}" type="slidenum">
              <a:rPr lang="es-MX" altLang="ja-JP" sz="1200"/>
              <a:pPr eaLnBrk="1" hangingPunct="1"/>
              <a:t>23</a:t>
            </a:fld>
            <a:endParaRPr lang="es-MX" altLang="ja-JP" sz="1200"/>
          </a:p>
        </p:txBody>
      </p:sp>
    </p:spTree>
    <p:extLst>
      <p:ext uri="{BB962C8B-B14F-4D97-AF65-F5344CB8AC3E}">
        <p14:creationId xmlns:p14="http://schemas.microsoft.com/office/powerpoint/2010/main" val="28613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 noChangeAspect="1"/>
          </p:cNvSpPr>
          <p:nvPr>
            <p:ph type="ctrTitle"/>
          </p:nvPr>
        </p:nvSpPr>
        <p:spPr>
          <a:xfrm>
            <a:off x="107504" y="436194"/>
            <a:ext cx="7056784" cy="477054"/>
          </a:xfrm>
        </p:spPr>
        <p:txBody>
          <a:bodyPr anchor="ctr" anchorCtr="0">
            <a:spAutoFit/>
          </a:bodyPr>
          <a:lstStyle>
            <a:lvl1pPr algn="l">
              <a:lnSpc>
                <a:spcPts val="3000"/>
              </a:lnSpc>
              <a:defRPr sz="3000" kern="1200" spc="-1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8580" y="5373216"/>
            <a:ext cx="8207876" cy="461665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 sz="2300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732240" y="6360308"/>
            <a:ext cx="2133600" cy="365125"/>
          </a:xfrm>
        </p:spPr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24745"/>
            <a:ext cx="8640960" cy="4896544"/>
          </a:xfrm>
        </p:spPr>
        <p:txBody>
          <a:bodyPr/>
          <a:lstStyle>
            <a:lvl1pPr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Wingdings" pitchFamily="2" charset="2"/>
              <a:buChar char="§"/>
              <a:defRPr sz="2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Wingdings" pitchFamily="2" charset="2"/>
              <a:buChar char="ü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1">
                  <a:lumMod val="60000"/>
                  <a:lumOff val="40000"/>
                </a:schemeClr>
              </a:buClr>
              <a:buSzPct val="70000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>
                  <a:lumMod val="60000"/>
                  <a:lumOff val="40000"/>
                </a:schemeClr>
              </a:buClr>
              <a:buSzPct val="60000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1 Título"/>
          <p:cNvSpPr>
            <a:spLocks noGrp="1" noChangeAspect="1"/>
          </p:cNvSpPr>
          <p:nvPr>
            <p:ph type="ctrTitle"/>
          </p:nvPr>
        </p:nvSpPr>
        <p:spPr>
          <a:xfrm>
            <a:off x="86484" y="331094"/>
            <a:ext cx="7056784" cy="477054"/>
          </a:xfrm>
        </p:spPr>
        <p:txBody>
          <a:bodyPr anchor="ctr" anchorCtr="0">
            <a:spAutoFit/>
          </a:bodyPr>
          <a:lstStyle>
            <a:lvl1pPr algn="l">
              <a:lnSpc>
                <a:spcPts val="3000"/>
              </a:lnSpc>
              <a:defRPr sz="3000" kern="1200" spc="-1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5507-6D44-3545-BFE4-8A08123D5924}" type="datetimeFigureOut">
              <a:rPr lang="es-ES" smtClean="0"/>
              <a:pPr/>
              <a:t>10/05/2016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8383C-9249-7843-BE24-35AD254980A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5250" y="114307"/>
            <a:ext cx="6991349" cy="126188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b="1" dirty="0" err="1" smtClean="0">
                <a:solidFill>
                  <a:srgbClr val="002060"/>
                </a:solidFill>
              </a:rPr>
              <a:t>Conservation</a:t>
            </a:r>
            <a:r>
              <a:rPr lang="es-ES" sz="1800" b="1" dirty="0" smtClean="0">
                <a:solidFill>
                  <a:srgbClr val="002060"/>
                </a:solidFill>
              </a:rPr>
              <a:t> and </a:t>
            </a:r>
            <a:r>
              <a:rPr lang="es-ES" sz="1800" b="1" dirty="0" err="1" smtClean="0">
                <a:solidFill>
                  <a:srgbClr val="002060"/>
                </a:solidFill>
              </a:rPr>
              <a:t>Development</a:t>
            </a:r>
            <a:r>
              <a:rPr lang="es-ES" sz="1800" b="1" dirty="0" smtClean="0">
                <a:solidFill>
                  <a:srgbClr val="002060"/>
                </a:solidFill>
              </a:rPr>
              <a:t> of Ancestral /</a:t>
            </a:r>
            <a:r>
              <a:rPr lang="es-ES" sz="1800" b="1" dirty="0" err="1" smtClean="0">
                <a:solidFill>
                  <a:srgbClr val="002060"/>
                </a:solidFill>
              </a:rPr>
              <a:t>Indigenous</a:t>
            </a:r>
            <a:r>
              <a:rPr lang="es-ES" sz="1800" b="1" dirty="0" smtClean="0">
                <a:solidFill>
                  <a:srgbClr val="002060"/>
                </a:solidFill>
              </a:rPr>
              <a:t> </a:t>
            </a:r>
            <a:r>
              <a:rPr lang="es-ES" sz="1800" b="1" dirty="0" err="1" smtClean="0">
                <a:solidFill>
                  <a:srgbClr val="002060"/>
                </a:solidFill>
              </a:rPr>
              <a:t>Plant</a:t>
            </a:r>
            <a:r>
              <a:rPr lang="es-ES" sz="1800" b="1" dirty="0" smtClean="0">
                <a:solidFill>
                  <a:srgbClr val="002060"/>
                </a:solidFill>
              </a:rPr>
              <a:t> </a:t>
            </a:r>
            <a:r>
              <a:rPr lang="es-ES" sz="1800" b="1" dirty="0" err="1" smtClean="0">
                <a:solidFill>
                  <a:srgbClr val="002060"/>
                </a:solidFill>
              </a:rPr>
              <a:t>Genetic</a:t>
            </a:r>
            <a:r>
              <a:rPr lang="es-ES" sz="1800" b="1" dirty="0" smtClean="0">
                <a:solidFill>
                  <a:srgbClr val="002060"/>
                </a:solidFill>
              </a:rPr>
              <a:t> </a:t>
            </a:r>
            <a:r>
              <a:rPr lang="es-ES" sz="1800" b="1" dirty="0" err="1" smtClean="0">
                <a:solidFill>
                  <a:srgbClr val="002060"/>
                </a:solidFill>
              </a:rPr>
              <a:t>Resources</a:t>
            </a:r>
            <a:r>
              <a:rPr lang="es-ES" sz="1800" b="1" dirty="0" smtClean="0">
                <a:solidFill>
                  <a:srgbClr val="002060"/>
                </a:solidFill>
              </a:rPr>
              <a:t>: </a:t>
            </a:r>
            <a:r>
              <a:rPr lang="es-ES" sz="1800" b="1" dirty="0" err="1" smtClean="0">
                <a:solidFill>
                  <a:srgbClr val="002060"/>
                </a:solidFill>
              </a:rPr>
              <a:t>Challenges</a:t>
            </a:r>
            <a:r>
              <a:rPr lang="es-ES" sz="1800" b="1" dirty="0" smtClean="0">
                <a:solidFill>
                  <a:srgbClr val="002060"/>
                </a:solidFill>
              </a:rPr>
              <a:t>, Tools and </a:t>
            </a:r>
            <a:r>
              <a:rPr lang="es-ES" sz="1800" b="1" dirty="0" err="1" smtClean="0">
                <a:solidFill>
                  <a:srgbClr val="002060"/>
                </a:solidFill>
              </a:rPr>
              <a:t>Perspectives</a:t>
            </a:r>
            <a:r>
              <a:rPr lang="es-ES" sz="1800" b="1" dirty="0" smtClean="0">
                <a:solidFill>
                  <a:srgbClr val="002060"/>
                </a:solidFill>
              </a:rPr>
              <a:t/>
            </a:r>
            <a:br>
              <a:rPr lang="es-ES" sz="1800" b="1" dirty="0" smtClean="0">
                <a:solidFill>
                  <a:srgbClr val="002060"/>
                </a:solidFill>
              </a:rPr>
            </a:br>
            <a:r>
              <a:rPr lang="es-ES" sz="800" b="1" dirty="0" smtClean="0">
                <a:solidFill>
                  <a:srgbClr val="002060"/>
                </a:solidFill>
              </a:rPr>
              <a:t/>
            </a:r>
            <a:br>
              <a:rPr lang="es-ES" sz="800" b="1" dirty="0" smtClean="0">
                <a:solidFill>
                  <a:srgbClr val="002060"/>
                </a:solidFill>
              </a:rPr>
            </a:br>
            <a:r>
              <a:rPr lang="en-US" sz="800" dirty="0">
                <a:solidFill>
                  <a:srgbClr val="002060"/>
                </a:solidFill>
              </a:rPr>
              <a:t>“</a:t>
            </a:r>
            <a:r>
              <a:rPr lang="en-US" sz="1600" dirty="0">
                <a:solidFill>
                  <a:srgbClr val="002060"/>
                </a:solidFill>
              </a:rPr>
              <a:t>Sharing the Canadian, Mexican and American Experiences</a:t>
            </a:r>
            <a:r>
              <a:rPr lang="en-US" sz="1600" dirty="0">
                <a:solidFill>
                  <a:srgbClr val="2D365B"/>
                </a:solidFill>
              </a:rPr>
              <a:t>"</a:t>
            </a:r>
            <a:r>
              <a:rPr lang="en-US" sz="1600" b="1" dirty="0">
                <a:solidFill>
                  <a:srgbClr val="2D365B"/>
                </a:solidFill>
              </a:rPr>
              <a:t/>
            </a:r>
            <a:br>
              <a:rPr lang="en-US" sz="1600" b="1" dirty="0">
                <a:solidFill>
                  <a:srgbClr val="2D365B"/>
                </a:solidFill>
              </a:rPr>
            </a:br>
            <a:endParaRPr lang="es-ES" sz="1600" b="1" dirty="0">
              <a:solidFill>
                <a:srgbClr val="00206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47800" y="4445193"/>
            <a:ext cx="6267450" cy="52322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sz="1400" dirty="0" smtClean="0">
                <a:solidFill>
                  <a:schemeClr val="accent2"/>
                </a:solidFill>
              </a:rPr>
              <a:t>“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THE ROLE OF NATIVE INDIGENOUS COMMUNITIES OF MEXICO IN THE ACCESS OF GENETIC RESOURCES AND THE FAIR AND EQUITABLE BENEFIT 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SHARING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"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3541565" y="5155099"/>
            <a:ext cx="4369377" cy="3385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 spc="-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Quebec City, QB. May 10</a:t>
            </a:r>
            <a:r>
              <a:rPr lang="en-US" sz="1600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 – 11</a:t>
            </a:r>
            <a:r>
              <a:rPr lang="en-US" sz="1600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 , 2016.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5" y="4326616"/>
            <a:ext cx="676275" cy="445770"/>
          </a:xfrm>
          <a:prstGeom prst="rect">
            <a:avLst/>
          </a:prstGeom>
        </p:spPr>
      </p:pic>
      <p:pic>
        <p:nvPicPr>
          <p:cNvPr id="9" name="Image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7" y="6172200"/>
            <a:ext cx="2341563" cy="498793"/>
          </a:xfrm>
          <a:prstGeom prst="rect">
            <a:avLst/>
          </a:prstGeom>
          <a:noFill/>
        </p:spPr>
      </p:pic>
      <p:pic>
        <p:nvPicPr>
          <p:cNvPr id="10" name="Image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5" y="3219203"/>
            <a:ext cx="986155" cy="413385"/>
          </a:xfrm>
          <a:prstGeom prst="rect">
            <a:avLst/>
          </a:prstGeom>
          <a:noFill/>
        </p:spPr>
      </p:pic>
      <p:pic>
        <p:nvPicPr>
          <p:cNvPr id="11" name="Image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2" y="2165765"/>
            <a:ext cx="1061720" cy="359410"/>
          </a:xfrm>
          <a:prstGeom prst="rect">
            <a:avLst/>
          </a:prstGeom>
          <a:noFill/>
        </p:spPr>
      </p:pic>
      <p:pic>
        <p:nvPicPr>
          <p:cNvPr id="12" name="Imag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5820236"/>
            <a:ext cx="989510" cy="850757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764561"/>
            <a:ext cx="2133600" cy="90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104190"/>
            <a:ext cx="8640960" cy="5068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Basic mechanisms to assure a fair and equitable ABS: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PIC and MAC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PIC: Previously Informed </a:t>
            </a:r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onsent. A permission given by the competent authorities of the Country, previous to the access and under the adequate institutional and legal framework.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MAC: Mutually Agreed Conditions: Agreement between providers and users related with the general and specific conditions for access and use and the benefits to be distributed among both parties.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</a:rPr>
              <a:t>ABS and </a:t>
            </a:r>
            <a:r>
              <a:rPr lang="es-MX" sz="2800" b="1" dirty="0" err="1" smtClean="0">
                <a:solidFill>
                  <a:srgbClr val="002060"/>
                </a:solidFill>
              </a:rPr>
              <a:t>traditional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knowledge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8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304976"/>
            <a:ext cx="8640960" cy="4904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Providers</a:t>
            </a:r>
            <a:r>
              <a:rPr lang="en-US" dirty="0" smtClean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The states, which are sovereign over their natural resources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Owners and local and indigenous </a:t>
            </a:r>
            <a:r>
              <a:rPr lang="en-US" dirty="0" smtClean="0">
                <a:solidFill>
                  <a:srgbClr val="002060"/>
                </a:solidFill>
              </a:rPr>
              <a:t>communities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Facilitators: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law and the enforcer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97171"/>
            <a:ext cx="7534735" cy="86177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Who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participate</a:t>
            </a:r>
            <a:r>
              <a:rPr lang="es-MX" sz="2800" b="1" dirty="0" smtClean="0">
                <a:solidFill>
                  <a:srgbClr val="002060"/>
                </a:solidFill>
              </a:rPr>
              <a:t> in ABS as </a:t>
            </a:r>
            <a:r>
              <a:rPr lang="es-MX" sz="2800" b="1" dirty="0" err="1">
                <a:solidFill>
                  <a:srgbClr val="002060"/>
                </a:solidFill>
              </a:rPr>
              <a:t>p</a:t>
            </a:r>
            <a:r>
              <a:rPr lang="es-MX" sz="2800" b="1" dirty="0" err="1" smtClean="0">
                <a:solidFill>
                  <a:srgbClr val="002060"/>
                </a:solidFill>
              </a:rPr>
              <a:t>roviders</a:t>
            </a:r>
            <a:r>
              <a:rPr lang="es-MX" sz="2800" b="1" dirty="0" smtClean="0">
                <a:solidFill>
                  <a:srgbClr val="002060"/>
                </a:solidFill>
              </a:rPr>
              <a:t> and </a:t>
            </a:r>
            <a:r>
              <a:rPr lang="es-MX" sz="2800" b="1" dirty="0" err="1" smtClean="0">
                <a:solidFill>
                  <a:srgbClr val="002060"/>
                </a:solidFill>
              </a:rPr>
              <a:t>Users</a:t>
            </a:r>
            <a:r>
              <a:rPr lang="es-MX" sz="2800" b="1" dirty="0" smtClean="0">
                <a:solidFill>
                  <a:srgbClr val="002060"/>
                </a:solidFill>
              </a:rPr>
              <a:t> of GR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6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575253"/>
            <a:ext cx="8640960" cy="4396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Users: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Botanical gardens, Research Institutes, Researchers, Industry (pharmaceutical, cosmetic or agriculture).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2060"/>
                </a:solidFill>
              </a:rPr>
              <a:t>Facititated</a:t>
            </a:r>
            <a:r>
              <a:rPr lang="en-US" dirty="0" smtClean="0">
                <a:solidFill>
                  <a:srgbClr val="002060"/>
                </a:solidFill>
              </a:rPr>
              <a:t> by: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National Focal Point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National competent authorities 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97171"/>
            <a:ext cx="7534735" cy="86177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Who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participate</a:t>
            </a:r>
            <a:r>
              <a:rPr lang="es-MX" sz="2800" b="1" dirty="0" smtClean="0">
                <a:solidFill>
                  <a:srgbClr val="002060"/>
                </a:solidFill>
              </a:rPr>
              <a:t> in ABS as </a:t>
            </a:r>
            <a:r>
              <a:rPr lang="es-MX" sz="2800" b="1" dirty="0" err="1">
                <a:solidFill>
                  <a:srgbClr val="002060"/>
                </a:solidFill>
              </a:rPr>
              <a:t>p</a:t>
            </a:r>
            <a:r>
              <a:rPr lang="es-MX" sz="2800" b="1" dirty="0" err="1" smtClean="0">
                <a:solidFill>
                  <a:srgbClr val="002060"/>
                </a:solidFill>
              </a:rPr>
              <a:t>roviders</a:t>
            </a:r>
            <a:r>
              <a:rPr lang="es-MX" sz="2800" b="1" dirty="0" smtClean="0">
                <a:solidFill>
                  <a:srgbClr val="002060"/>
                </a:solidFill>
              </a:rPr>
              <a:t> and </a:t>
            </a:r>
            <a:r>
              <a:rPr lang="es-MX" sz="2800" b="1" dirty="0" err="1" smtClean="0">
                <a:solidFill>
                  <a:srgbClr val="002060"/>
                </a:solidFill>
              </a:rPr>
              <a:t>Users</a:t>
            </a:r>
            <a:r>
              <a:rPr lang="es-MX" sz="2800" b="1" dirty="0" smtClean="0">
                <a:solidFill>
                  <a:srgbClr val="002060"/>
                </a:solidFill>
              </a:rPr>
              <a:t> of GR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1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104190"/>
            <a:ext cx="8640960" cy="5068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It´s a right guaranteed by the National Constitution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Gives the elements to determine if, under their own criteria, their rights and subsistence are affected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s-MX" dirty="0" err="1" smtClean="0">
                <a:solidFill>
                  <a:srgbClr val="002060"/>
                </a:solidFill>
              </a:rPr>
              <a:t>They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must</a:t>
            </a:r>
            <a:r>
              <a:rPr lang="es-MX" dirty="0" smtClean="0">
                <a:solidFill>
                  <a:srgbClr val="002060"/>
                </a:solidFill>
              </a:rPr>
              <a:t> be </a:t>
            </a:r>
            <a:r>
              <a:rPr lang="es-MX" dirty="0" err="1" smtClean="0">
                <a:solidFill>
                  <a:srgbClr val="002060"/>
                </a:solidFill>
              </a:rPr>
              <a:t>carried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out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following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the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traditional</a:t>
            </a:r>
            <a:r>
              <a:rPr lang="es-MX" dirty="0" smtClean="0">
                <a:solidFill>
                  <a:srgbClr val="002060"/>
                </a:solidFill>
              </a:rPr>
              <a:t> uses and </a:t>
            </a:r>
            <a:r>
              <a:rPr lang="es-MX" dirty="0" err="1" smtClean="0">
                <a:solidFill>
                  <a:srgbClr val="002060"/>
                </a:solidFill>
              </a:rPr>
              <a:t>procedures</a:t>
            </a:r>
            <a:r>
              <a:rPr lang="es-MX" dirty="0" smtClean="0">
                <a:solidFill>
                  <a:srgbClr val="002060"/>
                </a:solidFill>
              </a:rPr>
              <a:t> of </a:t>
            </a:r>
            <a:r>
              <a:rPr lang="es-MX" dirty="0" err="1" smtClean="0">
                <a:solidFill>
                  <a:srgbClr val="002060"/>
                </a:solidFill>
              </a:rPr>
              <a:t>each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community</a:t>
            </a:r>
            <a:endParaRPr lang="es-MX" dirty="0" smtClean="0">
              <a:solidFill>
                <a:srgbClr val="002060"/>
              </a:solidFill>
            </a:endParaRP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 err="1" smtClean="0">
                <a:solidFill>
                  <a:srgbClr val="002060"/>
                </a:solidFill>
              </a:rPr>
              <a:t>The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consultations</a:t>
            </a:r>
            <a:r>
              <a:rPr lang="es-MX" dirty="0" smtClean="0">
                <a:solidFill>
                  <a:srgbClr val="002060"/>
                </a:solidFill>
              </a:rPr>
              <a:t> are done </a:t>
            </a:r>
            <a:r>
              <a:rPr lang="es-MX" dirty="0" err="1" smtClean="0">
                <a:solidFill>
                  <a:srgbClr val="002060"/>
                </a:solidFill>
              </a:rPr>
              <a:t>under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the</a:t>
            </a:r>
            <a:r>
              <a:rPr lang="es-MX" dirty="0" smtClean="0">
                <a:solidFill>
                  <a:srgbClr val="002060"/>
                </a:solidFill>
              </a:rPr>
              <a:t> supervisión of </a:t>
            </a:r>
            <a:r>
              <a:rPr lang="es-MX" dirty="0" err="1" smtClean="0">
                <a:solidFill>
                  <a:srgbClr val="002060"/>
                </a:solidFill>
              </a:rPr>
              <a:t>the</a:t>
            </a:r>
            <a:r>
              <a:rPr lang="es-MX" dirty="0" smtClean="0">
                <a:solidFill>
                  <a:srgbClr val="002060"/>
                </a:solidFill>
              </a:rPr>
              <a:t> Federal </a:t>
            </a:r>
            <a:r>
              <a:rPr lang="es-MX" dirty="0" err="1" smtClean="0">
                <a:solidFill>
                  <a:srgbClr val="002060"/>
                </a:solidFill>
              </a:rPr>
              <a:t>Government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err="1" smtClean="0"/>
              <a:t>Consultation</a:t>
            </a:r>
            <a:r>
              <a:rPr lang="es-MX" sz="2800" dirty="0" smtClean="0"/>
              <a:t> to </a:t>
            </a:r>
            <a:r>
              <a:rPr lang="es-MX" sz="2800" dirty="0" err="1" smtClean="0"/>
              <a:t>the</a:t>
            </a:r>
            <a:r>
              <a:rPr lang="es-MX" sz="2800" dirty="0" smtClean="0"/>
              <a:t> </a:t>
            </a:r>
            <a:r>
              <a:rPr lang="es-MX" sz="2800" dirty="0" err="1" smtClean="0"/>
              <a:t>Indigenous</a:t>
            </a:r>
            <a:r>
              <a:rPr lang="es-MX" sz="2800" dirty="0" smtClean="0"/>
              <a:t> </a:t>
            </a:r>
            <a:r>
              <a:rPr lang="es-MX" sz="2800" dirty="0" err="1" smtClean="0"/>
              <a:t>Communities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9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104190"/>
            <a:ext cx="8640960" cy="50680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Facilitated access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For Research, taxonomy, collection, pre-breeding purposes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Consultation can be done through the IC representatives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Complete Access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pPr lvl="1"/>
            <a:r>
              <a:rPr lang="es-MX" dirty="0" err="1" smtClean="0">
                <a:solidFill>
                  <a:srgbClr val="002060"/>
                </a:solidFill>
              </a:rPr>
              <a:t>When</a:t>
            </a:r>
            <a:r>
              <a:rPr lang="es-MX" dirty="0" smtClean="0">
                <a:solidFill>
                  <a:srgbClr val="002060"/>
                </a:solidFill>
              </a:rPr>
              <a:t> a comercial use and </a:t>
            </a:r>
            <a:r>
              <a:rPr lang="es-MX" dirty="0" err="1" smtClean="0">
                <a:solidFill>
                  <a:srgbClr val="002060"/>
                </a:solidFill>
              </a:rPr>
              <a:t>profits</a:t>
            </a:r>
            <a:r>
              <a:rPr lang="es-MX" dirty="0" smtClean="0">
                <a:solidFill>
                  <a:srgbClr val="002060"/>
                </a:solidFill>
              </a:rPr>
              <a:t> are </a:t>
            </a:r>
            <a:r>
              <a:rPr lang="es-MX" dirty="0" err="1" smtClean="0">
                <a:solidFill>
                  <a:srgbClr val="002060"/>
                </a:solidFill>
              </a:rPr>
              <a:t>envisioned</a:t>
            </a:r>
            <a:endParaRPr lang="es-MX" dirty="0" smtClean="0">
              <a:solidFill>
                <a:srgbClr val="002060"/>
              </a:solidFill>
            </a:endParaRPr>
          </a:p>
          <a:p>
            <a:pPr lvl="1"/>
            <a:r>
              <a:rPr lang="es-MX" dirty="0" err="1" smtClean="0">
                <a:solidFill>
                  <a:srgbClr val="002060"/>
                </a:solidFill>
              </a:rPr>
              <a:t>It</a:t>
            </a:r>
            <a:r>
              <a:rPr lang="es-MX" dirty="0" smtClean="0">
                <a:solidFill>
                  <a:srgbClr val="002060"/>
                </a:solidFill>
              </a:rPr>
              <a:t> can be </a:t>
            </a:r>
            <a:r>
              <a:rPr lang="es-MX" dirty="0" err="1" smtClean="0">
                <a:solidFill>
                  <a:srgbClr val="002060"/>
                </a:solidFill>
              </a:rPr>
              <a:t>first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or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second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intention</a:t>
            </a:r>
            <a:endParaRPr lang="es-MX" dirty="0" smtClean="0">
              <a:solidFill>
                <a:srgbClr val="002060"/>
              </a:solidFill>
            </a:endParaRPr>
          </a:p>
          <a:p>
            <a:pPr lvl="1"/>
            <a:r>
              <a:rPr lang="es-MX" dirty="0" smtClean="0">
                <a:solidFill>
                  <a:srgbClr val="002060"/>
                </a:solidFill>
              </a:rPr>
              <a:t>A </a:t>
            </a:r>
            <a:r>
              <a:rPr lang="es-MX" dirty="0" err="1" smtClean="0">
                <a:solidFill>
                  <a:srgbClr val="002060"/>
                </a:solidFill>
              </a:rPr>
              <a:t>consultation</a:t>
            </a:r>
            <a:r>
              <a:rPr lang="es-MX" dirty="0" smtClean="0">
                <a:solidFill>
                  <a:srgbClr val="002060"/>
                </a:solidFill>
              </a:rPr>
              <a:t> to </a:t>
            </a:r>
            <a:r>
              <a:rPr lang="es-MX" dirty="0" err="1" smtClean="0">
                <a:solidFill>
                  <a:srgbClr val="002060"/>
                </a:solidFill>
              </a:rPr>
              <a:t>the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community</a:t>
            </a:r>
            <a:r>
              <a:rPr lang="es-MX" dirty="0" smtClean="0">
                <a:solidFill>
                  <a:srgbClr val="002060"/>
                </a:solidFill>
              </a:rPr>
              <a:t> has to be done</a:t>
            </a:r>
          </a:p>
          <a:p>
            <a:pPr lvl="1"/>
            <a:r>
              <a:rPr lang="es-MX" dirty="0" err="1" smtClean="0">
                <a:solidFill>
                  <a:srgbClr val="002060"/>
                </a:solidFill>
              </a:rPr>
              <a:t>Terms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for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the</a:t>
            </a:r>
            <a:r>
              <a:rPr lang="es-MX" dirty="0" smtClean="0">
                <a:solidFill>
                  <a:srgbClr val="002060"/>
                </a:solidFill>
              </a:rPr>
              <a:t> MAC </a:t>
            </a:r>
            <a:r>
              <a:rPr lang="es-MX" dirty="0" err="1" smtClean="0">
                <a:solidFill>
                  <a:srgbClr val="002060"/>
                </a:solidFill>
              </a:rPr>
              <a:t>have</a:t>
            </a:r>
            <a:r>
              <a:rPr lang="es-MX" dirty="0" smtClean="0">
                <a:solidFill>
                  <a:srgbClr val="002060"/>
                </a:solidFill>
              </a:rPr>
              <a:t> to be </a:t>
            </a:r>
            <a:r>
              <a:rPr lang="es-MX" dirty="0" err="1" smtClean="0">
                <a:solidFill>
                  <a:srgbClr val="002060"/>
                </a:solidFill>
              </a:rPr>
              <a:t>agreed</a:t>
            </a:r>
            <a:endParaRPr lang="es-MX" dirty="0" smtClean="0">
              <a:solidFill>
                <a:srgbClr val="002060"/>
              </a:solidFill>
            </a:endParaRPr>
          </a:p>
          <a:p>
            <a:pPr lvl="1"/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/>
              <a:t>Access</a:t>
            </a:r>
            <a:r>
              <a:rPr lang="es-MX" sz="2800" dirty="0" smtClean="0"/>
              <a:t> </a:t>
            </a:r>
            <a:r>
              <a:rPr lang="es-MX" sz="2800" dirty="0" err="1" smtClean="0"/>
              <a:t>modalities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6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104190"/>
            <a:ext cx="8640960" cy="5068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:</a:t>
            </a:r>
          </a:p>
          <a:p>
            <a:r>
              <a:rPr lang="es-MX" dirty="0" err="1" smtClean="0">
                <a:solidFill>
                  <a:srgbClr val="002060"/>
                </a:solidFill>
              </a:rPr>
              <a:t>Preliminary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agreements</a:t>
            </a:r>
            <a:r>
              <a:rPr lang="es-MX" dirty="0" smtClean="0">
                <a:solidFill>
                  <a:srgbClr val="002060"/>
                </a:solidFill>
              </a:rPr>
              <a:t> (5-6 d)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 err="1" smtClean="0">
                <a:solidFill>
                  <a:srgbClr val="002060"/>
                </a:solidFill>
              </a:rPr>
              <a:t>Informative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phase</a:t>
            </a:r>
            <a:r>
              <a:rPr lang="es-MX" dirty="0" smtClean="0">
                <a:solidFill>
                  <a:srgbClr val="002060"/>
                </a:solidFill>
              </a:rPr>
              <a:t> (21 d)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 err="1" smtClean="0">
                <a:solidFill>
                  <a:srgbClr val="002060"/>
                </a:solidFill>
              </a:rPr>
              <a:t>Deliberative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phase</a:t>
            </a:r>
            <a:r>
              <a:rPr lang="es-MX" dirty="0" smtClean="0">
                <a:solidFill>
                  <a:srgbClr val="002060"/>
                </a:solidFill>
              </a:rPr>
              <a:t> (39 d)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Meeting of final </a:t>
            </a:r>
            <a:r>
              <a:rPr lang="es-MX" dirty="0" err="1" smtClean="0">
                <a:solidFill>
                  <a:srgbClr val="002060"/>
                </a:solidFill>
              </a:rPr>
              <a:t>agreement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smtClean="0">
                <a:solidFill>
                  <a:srgbClr val="002060"/>
                </a:solidFill>
              </a:rPr>
              <a:t>(PIC </a:t>
            </a:r>
            <a:r>
              <a:rPr lang="es-MX" dirty="0" err="1" smtClean="0">
                <a:solidFill>
                  <a:srgbClr val="002060"/>
                </a:solidFill>
              </a:rPr>
              <a:t>signature</a:t>
            </a:r>
            <a:r>
              <a:rPr lang="es-MX" dirty="0" smtClean="0">
                <a:solidFill>
                  <a:srgbClr val="002060"/>
                </a:solidFill>
              </a:rPr>
              <a:t>)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err="1" smtClean="0"/>
              <a:t>Consultation</a:t>
            </a:r>
            <a:r>
              <a:rPr lang="es-MX" sz="2800" dirty="0" smtClean="0"/>
              <a:t> to </a:t>
            </a:r>
            <a:r>
              <a:rPr lang="es-MX" sz="2800" dirty="0" err="1" smtClean="0"/>
              <a:t>the</a:t>
            </a:r>
            <a:r>
              <a:rPr lang="es-MX" sz="2800" dirty="0" smtClean="0"/>
              <a:t> </a:t>
            </a:r>
            <a:r>
              <a:rPr lang="es-MX" sz="2800" dirty="0" err="1" smtClean="0"/>
              <a:t>Indigenous</a:t>
            </a:r>
            <a:r>
              <a:rPr lang="es-MX" sz="2800" dirty="0" smtClean="0"/>
              <a:t> </a:t>
            </a:r>
            <a:r>
              <a:rPr lang="es-MX" sz="2800" dirty="0" err="1" smtClean="0"/>
              <a:t>Communities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542873"/>
            <a:ext cx="8640960" cy="29375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002060"/>
                </a:solidFill>
              </a:rPr>
              <a:t>To ensure the conservation of the genetic resources present in Mexico with economic, social and environmental value, in order to contribute to </a:t>
            </a:r>
            <a:r>
              <a:rPr lang="en-US" sz="2400" dirty="0" smtClean="0">
                <a:solidFill>
                  <a:srgbClr val="002060"/>
                </a:solidFill>
              </a:rPr>
              <a:t>their </a:t>
            </a:r>
            <a:r>
              <a:rPr lang="en-US" sz="2400" dirty="0">
                <a:solidFill>
                  <a:srgbClr val="002060"/>
                </a:solidFill>
              </a:rPr>
              <a:t>equitable and sustainable use, for the benefit of the present and future generations, supported by scientific knowledge and  cutting </a:t>
            </a:r>
            <a:r>
              <a:rPr lang="en-US" sz="2400" dirty="0" smtClean="0">
                <a:solidFill>
                  <a:srgbClr val="002060"/>
                </a:solidFill>
              </a:rPr>
              <a:t>edge technologies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51520" y="1110667"/>
            <a:ext cx="7056784" cy="47705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Mission</a:t>
            </a:r>
            <a:r>
              <a:rPr lang="es-MX" sz="2800" dirty="0" smtClean="0"/>
              <a:t> </a:t>
            </a:r>
            <a:endParaRPr lang="es-MX" sz="28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15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National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Genetic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Resources</a:t>
            </a:r>
            <a:r>
              <a:rPr lang="es-MX" sz="2800" b="1" dirty="0" smtClean="0">
                <a:solidFill>
                  <a:srgbClr val="002060"/>
                </a:solidFill>
              </a:rPr>
              <a:t> Center of </a:t>
            </a:r>
            <a:r>
              <a:rPr lang="es-MX" sz="2800" b="1" dirty="0" err="1" smtClean="0">
                <a:solidFill>
                  <a:srgbClr val="002060"/>
                </a:solidFill>
              </a:rPr>
              <a:t>Mexico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4" y="3513185"/>
            <a:ext cx="3904965" cy="26033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1" y="3511564"/>
            <a:ext cx="3891318" cy="26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300758" y="1557936"/>
            <a:ext cx="8458200" cy="3133477"/>
          </a:xfrm>
        </p:spPr>
        <p:txBody>
          <a:bodyPr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National and multi-institutional initiative.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Composed of five conservation/research areas (crops, forestry, animal, aquatic and microbial GR)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Focused on </a:t>
            </a:r>
            <a:r>
              <a:rPr lang="en-US" altLang="ja-JP" sz="24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long term conservation</a:t>
            </a: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, for either Mexican or exotic species of population’s interest.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Linked to national and international germplasm banks.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Research projects collaborations.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Databases compatible worldwide.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National and international germplasm exchanging coordination.</a:t>
            </a:r>
          </a:p>
        </p:txBody>
      </p:sp>
      <p:sp>
        <p:nvSpPr>
          <p:cNvPr id="23554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653283" y="267086"/>
            <a:ext cx="7630407" cy="477054"/>
          </a:xfrm>
        </p:spPr>
        <p:txBody>
          <a:bodyPr/>
          <a:lstStyle/>
          <a:p>
            <a:pPr eaLnBrk="1" hangingPunct="1"/>
            <a:r>
              <a:rPr lang="en-US" altLang="ja-JP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CNRG main </a:t>
            </a:r>
            <a:r>
              <a:rPr lang="en-US" altLang="ja-JP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features and </a:t>
            </a:r>
            <a:r>
              <a:rPr lang="en-US" altLang="ja-JP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goals</a:t>
            </a:r>
            <a:endParaRPr lang="en-US" altLang="ja-JP" sz="2800" b="1" dirty="0">
              <a:solidFill>
                <a:srgbClr val="00206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Image 2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2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92276" y="290292"/>
            <a:ext cx="7447178" cy="477054"/>
          </a:xfrm>
        </p:spPr>
        <p:txBody>
          <a:bodyPr/>
          <a:lstStyle/>
          <a:p>
            <a:r>
              <a:rPr lang="en-US" altLang="ja-JP" sz="2800" b="1" dirty="0" smtClean="0">
                <a:solidFill>
                  <a:srgbClr val="002060"/>
                </a:solidFill>
                <a:latin typeface="+mn-lt"/>
                <a:ea typeface="ＭＳ Ｐゴシック" charset="0"/>
                <a:cs typeface="ＭＳ Ｐゴシック" charset="0"/>
              </a:rPr>
              <a:t>CNRG  Laboratories</a:t>
            </a:r>
            <a:endParaRPr lang="en-US" altLang="ja-JP" sz="2800" b="1" dirty="0">
              <a:solidFill>
                <a:srgbClr val="00206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73251" y="1104900"/>
            <a:ext cx="8584998" cy="5002570"/>
            <a:chOff x="273251" y="1104900"/>
            <a:chExt cx="8584998" cy="5002570"/>
          </a:xfrm>
        </p:grpSpPr>
        <p:grpSp>
          <p:nvGrpSpPr>
            <p:cNvPr id="5" name="Grupo 2"/>
            <p:cNvGrpSpPr/>
            <p:nvPr/>
          </p:nvGrpSpPr>
          <p:grpSpPr>
            <a:xfrm>
              <a:off x="273251" y="1104900"/>
              <a:ext cx="8584998" cy="5002570"/>
              <a:chOff x="273251" y="1104900"/>
              <a:chExt cx="8584998" cy="5002570"/>
            </a:xfrm>
          </p:grpSpPr>
          <p:pic>
            <p:nvPicPr>
              <p:cNvPr id="7" name="Picture 2" descr="Z:\Files\Deivid\Work\Proyects\CNRG\Proyects\Presentation deseigns\labs.png"/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273251" y="1104900"/>
                <a:ext cx="8584998" cy="5002570"/>
              </a:xfrm>
              <a:prstGeom prst="rect">
                <a:avLst/>
              </a:prstGeom>
              <a:noFill/>
              <a:effectLst>
                <a:outerShdw blurRad="127000" dist="38100" dir="5400000" algn="t" rotWithShape="0">
                  <a:prstClr val="black">
                    <a:alpha val="30000"/>
                  </a:prstClr>
                </a:outerShdw>
              </a:effectLst>
            </p:spPr>
          </p:pic>
          <p:sp>
            <p:nvSpPr>
              <p:cNvPr id="8" name="Rectángulo 1"/>
              <p:cNvSpPr/>
              <p:nvPr/>
            </p:nvSpPr>
            <p:spPr>
              <a:xfrm>
                <a:off x="2240924" y="2034862"/>
                <a:ext cx="2228045" cy="4378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2060"/>
                    </a:solidFill>
                    <a:latin typeface="+mj-lt"/>
                  </a:rPr>
                  <a:t>DNA &amp; Genomics</a:t>
                </a:r>
                <a:endParaRPr lang="en-US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9" name="Rectángulo 6"/>
              <p:cNvSpPr/>
              <p:nvPr/>
            </p:nvSpPr>
            <p:spPr>
              <a:xfrm>
                <a:off x="6532295" y="3611710"/>
                <a:ext cx="2228045" cy="4816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2060"/>
                    </a:solidFill>
                    <a:latin typeface="+mj-lt"/>
                  </a:rPr>
                  <a:t>Aquatic/Livestock</a:t>
                </a:r>
                <a:endParaRPr lang="en-US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10" name="Rectángulo 7"/>
              <p:cNvSpPr/>
              <p:nvPr/>
            </p:nvSpPr>
            <p:spPr>
              <a:xfrm>
                <a:off x="394951" y="3637848"/>
                <a:ext cx="2228045" cy="4378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2060"/>
                    </a:solidFill>
                    <a:latin typeface="+mj-lt"/>
                  </a:rPr>
                  <a:t>Crops/Forest</a:t>
                </a:r>
                <a:endParaRPr lang="en-US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11" name="Rectángulo 8"/>
              <p:cNvSpPr/>
              <p:nvPr/>
            </p:nvSpPr>
            <p:spPr>
              <a:xfrm>
                <a:off x="4717313" y="2034862"/>
                <a:ext cx="2228045" cy="4378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2060"/>
                    </a:solidFill>
                    <a:latin typeface="+mj-lt"/>
                  </a:rPr>
                  <a:t>Microorganisms</a:t>
                </a:r>
                <a:endParaRPr lang="en-US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6" name="CuadroTexto 5"/>
            <p:cNvSpPr txBox="1"/>
            <p:nvPr/>
          </p:nvSpPr>
          <p:spPr>
            <a:xfrm>
              <a:off x="5352850" y="4984398"/>
              <a:ext cx="2657799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+mj-lt"/>
                </a:rPr>
                <a:t>Main Building: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+mj-lt"/>
                </a:rPr>
                <a:t>Conservation Areas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+mj-lt"/>
                </a:rPr>
                <a:t>Laboratories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+mj-lt"/>
                </a:rPr>
                <a:t>Offices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Imag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4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7" y="1052735"/>
            <a:ext cx="2160240" cy="121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86484" y="324682"/>
            <a:ext cx="7056784" cy="489878"/>
          </a:xfrm>
        </p:spPr>
        <p:txBody>
          <a:bodyPr/>
          <a:lstStyle/>
          <a:p>
            <a:r>
              <a:rPr lang="es-ES" dirty="0" err="1" smtClean="0"/>
              <a:t>Current</a:t>
            </a:r>
            <a:r>
              <a:rPr lang="es-ES" dirty="0" smtClean="0"/>
              <a:t> </a:t>
            </a:r>
            <a:r>
              <a:rPr lang="es-ES" dirty="0" err="1" smtClean="0"/>
              <a:t>preservation</a:t>
            </a:r>
            <a:r>
              <a:rPr lang="es-ES" dirty="0" smtClean="0"/>
              <a:t> </a:t>
            </a:r>
            <a:r>
              <a:rPr lang="es-ES" dirty="0" err="1" smtClean="0"/>
              <a:t>capabilities</a:t>
            </a:r>
            <a:endParaRPr lang="es-ES" dirty="0"/>
          </a:p>
        </p:txBody>
      </p:sp>
      <p:pic>
        <p:nvPicPr>
          <p:cNvPr id="4" name="Picture 8" descr="IMG_376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456" y="1052736"/>
            <a:ext cx="2073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G_360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256" y="1052736"/>
            <a:ext cx="19812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330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56" y="1052736"/>
            <a:ext cx="20907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rma libre 7"/>
          <p:cNvSpPr/>
          <p:nvPr/>
        </p:nvSpPr>
        <p:spPr>
          <a:xfrm>
            <a:off x="453004" y="1059744"/>
            <a:ext cx="8210691" cy="1197268"/>
          </a:xfrm>
          <a:custGeom>
            <a:avLst/>
            <a:gdLst>
              <a:gd name="connsiteX0" fmla="*/ 0 w 8210691"/>
              <a:gd name="connsiteY0" fmla="*/ 0 h 1197268"/>
              <a:gd name="connsiteX1" fmla="*/ 8202601 w 8210691"/>
              <a:gd name="connsiteY1" fmla="*/ 0 h 1197268"/>
              <a:gd name="connsiteX2" fmla="*/ 8210691 w 8210691"/>
              <a:gd name="connsiteY2" fmla="*/ 1197268 h 1197268"/>
              <a:gd name="connsiteX3" fmla="*/ 0 w 8210691"/>
              <a:gd name="connsiteY3" fmla="*/ 1197268 h 1197268"/>
              <a:gd name="connsiteX4" fmla="*/ 0 w 8210691"/>
              <a:gd name="connsiteY4" fmla="*/ 0 h 119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0691" h="1197268">
                <a:moveTo>
                  <a:pt x="0" y="0"/>
                </a:moveTo>
                <a:lnTo>
                  <a:pt x="8202601" y="0"/>
                </a:lnTo>
                <a:cubicBezTo>
                  <a:pt x="8205298" y="399089"/>
                  <a:pt x="8207994" y="798179"/>
                  <a:pt x="8210691" y="1197268"/>
                </a:cubicBezTo>
                <a:lnTo>
                  <a:pt x="0" y="1197268"/>
                </a:lnTo>
                <a:lnTo>
                  <a:pt x="0" y="0"/>
                </a:lnTo>
                <a:close/>
              </a:path>
            </a:pathLst>
          </a:custGeom>
          <a:noFill/>
          <a:ln w="444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5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369686"/>
          <a:ext cx="8229600" cy="3723610"/>
        </p:xfrm>
        <a:graphic>
          <a:graphicData uri="http://schemas.openxmlformats.org/drawingml/2006/table">
            <a:tbl>
              <a:tblPr/>
              <a:tblGrid>
                <a:gridCol w="2757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6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Sample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Preservation method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Subsystem*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Seeds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Cold chambers (-20°C)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Ag, F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Plant tissues and plants**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Cold chambers (15 a 4°C)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Ag, F, M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Semen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Ac, P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Oocytes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Ac, P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Embryos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Ac, P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Larvae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Ac, P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Cells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Ac, P, M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Microbial strains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Ultra-freezers (- 80°C)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Nucleic acids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Liquid Nitrogen (-196°C)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Ultra-freezers (- 80°C)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All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8 CuadroTexto"/>
          <p:cNvSpPr txBox="1">
            <a:spLocks noChangeArrowheads="1"/>
          </p:cNvSpPr>
          <p:nvPr/>
        </p:nvSpPr>
        <p:spPr bwMode="auto">
          <a:xfrm>
            <a:off x="2051720" y="6433393"/>
            <a:ext cx="6642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2060"/>
                </a:solidFill>
              </a:rPr>
              <a:t>**Includes plants, plantlets, meristems and  other in vitro propagated plant tissues</a:t>
            </a: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2058070" y="6193680"/>
            <a:ext cx="6261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2060"/>
                </a:solidFill>
              </a:rPr>
              <a:t>* Ac= Aquatic; Ag= Crop plants; F= Forest plants; M= Microbial; P= Livestock</a:t>
            </a:r>
          </a:p>
        </p:txBody>
      </p:sp>
    </p:spTree>
    <p:extLst>
      <p:ext uri="{BB962C8B-B14F-4D97-AF65-F5344CB8AC3E}">
        <p14:creationId xmlns:p14="http://schemas.microsoft.com/office/powerpoint/2010/main" val="41716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965960"/>
            <a:ext cx="8640960" cy="4123689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To preserve the biological diversity</a:t>
            </a:r>
          </a:p>
          <a:p>
            <a:pPr algn="just"/>
            <a:endParaRPr lang="en-US" sz="2800" b="1" dirty="0">
              <a:solidFill>
                <a:srgbClr val="002060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To promote the sustainable use of its components</a:t>
            </a:r>
          </a:p>
          <a:p>
            <a:pPr algn="just"/>
            <a:endParaRPr lang="en-US" sz="2800" b="1" dirty="0">
              <a:solidFill>
                <a:srgbClr val="002060"/>
              </a:solidFill>
            </a:endParaRPr>
          </a:p>
          <a:p>
            <a:pPr algn="just"/>
            <a:r>
              <a:rPr lang="en-US" sz="2800" b="1" dirty="0" smtClean="0">
                <a:solidFill>
                  <a:schemeClr val="accent2"/>
                </a:solidFill>
              </a:rPr>
              <a:t>To assure the fair and equitable sharing of the benefits derived from their utilization.</a:t>
            </a:r>
          </a:p>
          <a:p>
            <a:pPr algn="just">
              <a:buFontTx/>
              <a:buChar char="-"/>
            </a:pPr>
            <a:endParaRPr lang="en-US" sz="28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Released for signature in June, 1993</a:t>
            </a: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Enforced in December, 1993</a:t>
            </a:r>
          </a:p>
          <a:p>
            <a:pPr marL="457200" lvl="1" indent="0" algn="just">
              <a:buNone/>
            </a:pPr>
            <a:endParaRPr lang="en-US" sz="2500" dirty="0" smtClean="0">
              <a:solidFill>
                <a:srgbClr val="002060"/>
              </a:solidFill>
            </a:endParaRPr>
          </a:p>
          <a:p>
            <a:pPr algn="just">
              <a:buFontTx/>
              <a:buChar char="-"/>
            </a:pPr>
            <a:endParaRPr lang="en-US" sz="2800" dirty="0">
              <a:solidFill>
                <a:srgbClr val="002060"/>
              </a:solidFill>
            </a:endParaRPr>
          </a:p>
          <a:p>
            <a:pPr algn="just">
              <a:buFontTx/>
              <a:buChar char="-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51520" y="1356331"/>
            <a:ext cx="7056784" cy="477054"/>
          </a:xfrm>
        </p:spPr>
        <p:txBody>
          <a:bodyPr/>
          <a:lstStyle/>
          <a:p>
            <a:r>
              <a:rPr lang="es-MX" sz="2800" b="1" dirty="0" err="1" smtClean="0">
                <a:solidFill>
                  <a:srgbClr val="002060"/>
                </a:solidFill>
              </a:rPr>
              <a:t>Article</a:t>
            </a:r>
            <a:r>
              <a:rPr lang="es-MX" sz="2800" b="1" dirty="0" smtClean="0">
                <a:solidFill>
                  <a:srgbClr val="002060"/>
                </a:solidFill>
              </a:rPr>
              <a:t> 1. </a:t>
            </a:r>
            <a:r>
              <a:rPr lang="es-MX" sz="2800" b="1" dirty="0" err="1" smtClean="0">
                <a:solidFill>
                  <a:srgbClr val="002060"/>
                </a:solidFill>
              </a:rPr>
              <a:t>Objectives</a:t>
            </a:r>
            <a:r>
              <a:rPr lang="es-MX" sz="2800" b="1" dirty="0" smtClean="0">
                <a:solidFill>
                  <a:srgbClr val="002060"/>
                </a:solidFill>
              </a:rPr>
              <a:t>:</a:t>
            </a:r>
            <a:endParaRPr lang="es-MX" sz="28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15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The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Convention</a:t>
            </a:r>
            <a:r>
              <a:rPr lang="es-MX" sz="2800" b="1" dirty="0" smtClean="0">
                <a:solidFill>
                  <a:srgbClr val="002060"/>
                </a:solidFill>
              </a:rPr>
              <a:t> of </a:t>
            </a:r>
            <a:r>
              <a:rPr lang="es-MX" sz="2800" b="1" dirty="0" err="1" smtClean="0">
                <a:solidFill>
                  <a:srgbClr val="002060"/>
                </a:solidFill>
              </a:rPr>
              <a:t>Biological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Diversity</a:t>
            </a:r>
            <a:r>
              <a:rPr lang="es-MX" sz="2800" b="1" dirty="0" smtClean="0">
                <a:solidFill>
                  <a:srgbClr val="002060"/>
                </a:solidFill>
              </a:rPr>
              <a:t> (CBD)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99" y="4806112"/>
            <a:ext cx="2808067" cy="10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2"/>
          <p:cNvSpPr>
            <a:spLocks noGrp="1" noChangeArrowheads="1"/>
          </p:cNvSpPr>
          <p:nvPr>
            <p:ph type="title"/>
          </p:nvPr>
        </p:nvSpPr>
        <p:spPr>
          <a:xfrm>
            <a:off x="68764" y="301098"/>
            <a:ext cx="6900072" cy="474489"/>
          </a:xfrm>
        </p:spPr>
        <p:txBody>
          <a:bodyPr/>
          <a:lstStyle/>
          <a:p>
            <a:pPr eaLnBrk="1" hangingPunct="1"/>
            <a:r>
              <a:rPr lang="es-MX" altLang="ja-JP" sz="2400" dirty="0" smtClean="0">
                <a:latin typeface="+mn-lt"/>
                <a:ea typeface="ＭＳ Ｐゴシック" charset="0"/>
                <a:cs typeface="ＭＳ Ｐゴシック" charset="0"/>
              </a:rPr>
              <a:t>Orthodox seeds inventory: 24,216 </a:t>
            </a:r>
            <a:r>
              <a:rPr lang="es-MX" altLang="ja-JP" sz="2400" dirty="0" err="1" smtClean="0">
                <a:latin typeface="+mn-lt"/>
                <a:ea typeface="ＭＳ Ｐゴシック" charset="0"/>
                <a:cs typeface="ＭＳ Ｐゴシック" charset="0"/>
              </a:rPr>
              <a:t>accessions</a:t>
            </a:r>
            <a:r>
              <a:rPr lang="es-MX" altLang="ja-JP" sz="2400" dirty="0" smtClean="0">
                <a:latin typeface="+mn-lt"/>
                <a:ea typeface="ＭＳ Ｐゴシック" charset="0"/>
                <a:cs typeface="ＭＳ Ｐゴシック" charset="0"/>
              </a:rPr>
              <a:t> (23400 are </a:t>
            </a:r>
            <a:r>
              <a:rPr lang="es-MX" altLang="ja-JP" sz="2400" dirty="0" err="1" smtClean="0">
                <a:latin typeface="+mn-lt"/>
                <a:ea typeface="ＭＳ Ｐゴシック" charset="0"/>
                <a:cs typeface="ＭＳ Ｐゴシック" charset="0"/>
              </a:rPr>
              <a:t>crops</a:t>
            </a:r>
            <a:r>
              <a:rPr lang="es-MX" altLang="ja-JP" sz="2400" dirty="0" smtClean="0">
                <a:latin typeface="+mn-lt"/>
                <a:ea typeface="ＭＳ Ｐゴシック" charset="0"/>
                <a:cs typeface="ＭＳ Ｐゴシック" charset="0"/>
              </a:rPr>
              <a:t>)</a:t>
            </a:r>
            <a:endParaRPr lang="es-ES" altLang="ja-JP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075" name="Picture 3" descr="Z:\Files\Deivid\Work\Proyects\CNRG\Proyects\Presentation deseigns\agricola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2" y="1338263"/>
            <a:ext cx="7991476" cy="4486275"/>
          </a:xfrm>
          <a:prstGeom prst="rect">
            <a:avLst/>
          </a:prstGeom>
          <a:noFill/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1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2"/>
          <p:cNvSpPr>
            <a:spLocks noGrp="1" noChangeArrowheads="1"/>
          </p:cNvSpPr>
          <p:nvPr>
            <p:ph type="title"/>
          </p:nvPr>
        </p:nvSpPr>
        <p:spPr>
          <a:xfrm>
            <a:off x="116390" y="89688"/>
            <a:ext cx="7447178" cy="859210"/>
          </a:xfrm>
        </p:spPr>
        <p:txBody>
          <a:bodyPr/>
          <a:lstStyle/>
          <a:p>
            <a:r>
              <a:rPr lang="es-MX" altLang="ja-JP" sz="2400" i="1" dirty="0" smtClean="0">
                <a:latin typeface="+mn-lt"/>
                <a:ea typeface="ＭＳ Ｐゴシック" charset="0"/>
                <a:cs typeface="ＭＳ Ｐゴシック" charset="0"/>
              </a:rPr>
              <a:t>in vitro propagated </a:t>
            </a:r>
            <a:r>
              <a:rPr lang="es-MX" altLang="ja-JP" sz="2400" i="1" dirty="0" err="1" smtClean="0">
                <a:latin typeface="+mn-lt"/>
                <a:ea typeface="ＭＳ Ｐゴシック" charset="0"/>
                <a:cs typeface="ＭＳ Ｐゴシック" charset="0"/>
              </a:rPr>
              <a:t>plant</a:t>
            </a:r>
            <a:r>
              <a:rPr lang="es-MX" altLang="ja-JP" sz="2400" i="1" dirty="0" smtClean="0">
                <a:latin typeface="+mn-lt"/>
                <a:ea typeface="ＭＳ Ｐゴシック" charset="0"/>
                <a:cs typeface="ＭＳ Ｐゴシック" charset="0"/>
              </a:rPr>
              <a:t> tissues</a:t>
            </a:r>
            <a:r>
              <a:rPr lang="es-MX" altLang="ja-JP" sz="2400" dirty="0" smtClean="0">
                <a:latin typeface="+mn-lt"/>
                <a:ea typeface="ＭＳ Ｐゴシック" charset="0"/>
                <a:cs typeface="ＭＳ Ｐゴシック" charset="0"/>
              </a:rPr>
              <a:t>,418 </a:t>
            </a:r>
            <a:r>
              <a:rPr lang="es-MX" altLang="ja-JP" sz="2400" dirty="0" err="1" smtClean="0">
                <a:latin typeface="+mn-lt"/>
                <a:ea typeface="ＭＳ Ｐゴシック" charset="0"/>
                <a:cs typeface="ＭＳ Ｐゴシック" charset="0"/>
              </a:rPr>
              <a:t>accessions</a:t>
            </a:r>
            <a:r>
              <a:rPr lang="es-MX" altLang="ja-JP" sz="2400" dirty="0" smtClean="0">
                <a:latin typeface="+mn-lt"/>
                <a:ea typeface="ＭＳ Ｐゴシック" charset="0"/>
                <a:cs typeface="ＭＳ Ｐゴシック" charset="0"/>
              </a:rPr>
              <a:t> (11,043 plants in test tubes)</a:t>
            </a:r>
            <a:endParaRPr lang="es-MX" altLang="ja-JP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4100" name="Picture 4" descr="Z:\Files\Deivid\Work\Proyects\CNRG\Proyects\Presentation deseigns\forestal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2" y="1328738"/>
            <a:ext cx="7991476" cy="4486275"/>
          </a:xfrm>
          <a:prstGeom prst="rect">
            <a:avLst/>
          </a:prstGeom>
          <a:noFill/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8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2"/>
          <p:cNvSpPr>
            <a:spLocks noGrp="1" noChangeArrowheads="1"/>
          </p:cNvSpPr>
          <p:nvPr>
            <p:ph type="title"/>
          </p:nvPr>
        </p:nvSpPr>
        <p:spPr>
          <a:xfrm>
            <a:off x="73226" y="77599"/>
            <a:ext cx="7447178" cy="864339"/>
          </a:xfrm>
        </p:spPr>
        <p:txBody>
          <a:bodyPr/>
          <a:lstStyle/>
          <a:p>
            <a:r>
              <a:rPr lang="es-MX" altLang="ja-JP" sz="2400" dirty="0" smtClean="0">
                <a:latin typeface="+mn-lt"/>
                <a:ea typeface="ＭＳ Ｐゴシック" charset="0"/>
                <a:cs typeface="ＭＳ Ｐゴシック" charset="0"/>
              </a:rPr>
              <a:t>Livestock germplasm (26,950 straws)</a:t>
            </a:r>
            <a:r>
              <a:rPr lang="es-MX" altLang="ja-JP" sz="2400" dirty="0">
                <a:latin typeface="+mn-lt"/>
                <a:ea typeface="ＭＳ Ｐゴシック" charset="0"/>
                <a:cs typeface="ＭＳ Ｐゴシック" charset="0"/>
              </a:rPr>
              <a:t/>
            </a:r>
            <a:br>
              <a:rPr lang="es-MX" altLang="ja-JP" sz="24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s-MX" altLang="ja-JP" sz="2400" dirty="0" smtClean="0">
                <a:latin typeface="+mn-lt"/>
                <a:ea typeface="ＭＳ Ｐゴシック" charset="0"/>
                <a:cs typeface="ＭＳ Ｐゴシック" charset="0"/>
              </a:rPr>
              <a:t>Aquatic germplasm (2,079 straws)</a:t>
            </a:r>
            <a:endParaRPr lang="es-MX" altLang="ja-JP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122" name="Picture 2" descr="Z:\Files\Deivid\Work\Proyects\CNRG\Proyects\Presentation deseigns\pecuari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" y="1328738"/>
            <a:ext cx="7991476" cy="4486275"/>
          </a:xfrm>
          <a:prstGeom prst="rect">
            <a:avLst/>
          </a:prstGeom>
          <a:noFill/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2"/>
          <p:cNvSpPr>
            <a:spLocks noGrp="1" noChangeArrowheads="1"/>
          </p:cNvSpPr>
          <p:nvPr>
            <p:ph type="title"/>
          </p:nvPr>
        </p:nvSpPr>
        <p:spPr>
          <a:xfrm>
            <a:off x="92276" y="253474"/>
            <a:ext cx="7447178" cy="474489"/>
          </a:xfrm>
        </p:spPr>
        <p:txBody>
          <a:bodyPr/>
          <a:lstStyle/>
          <a:p>
            <a:r>
              <a:rPr lang="es-MX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Microbial genetic </a:t>
            </a:r>
            <a:r>
              <a:rPr lang="es-MX" altLang="ja-JP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resources</a:t>
            </a:r>
            <a:r>
              <a:rPr lang="es-MX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 (1800 strains)</a:t>
            </a:r>
            <a:endParaRPr lang="es-MX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6" name="Picture 2" descr="Z:\Files\Deivid\Work\Proyects\CNRG\Proyects\Presentation deseigns\micr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7" y="1347788"/>
            <a:ext cx="7991476" cy="4486275"/>
          </a:xfrm>
          <a:prstGeom prst="rect">
            <a:avLst/>
          </a:prstGeom>
          <a:noFill/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4788024" y="3717032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MX" dirty="0" smtClean="0">
                <a:solidFill>
                  <a:srgbClr val="FFFF00"/>
                </a:solidFill>
              </a:rPr>
              <a:t>Reference strains</a:t>
            </a:r>
            <a:endParaRPr lang="es-MX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dirty="0" smtClean="0">
                <a:solidFill>
                  <a:srgbClr val="FFFF00"/>
                </a:solidFill>
              </a:rPr>
              <a:t>Fungi and bacteria for biological control</a:t>
            </a:r>
            <a:endParaRPr lang="es-MX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i="1" dirty="0">
                <a:solidFill>
                  <a:srgbClr val="FFFF00"/>
                </a:solidFill>
              </a:rPr>
              <a:t>Lactobacillus</a:t>
            </a:r>
            <a:r>
              <a:rPr lang="es-MX" dirty="0">
                <a:solidFill>
                  <a:srgbClr val="FFFF00"/>
                </a:solidFill>
              </a:rPr>
              <a:t>  </a:t>
            </a:r>
            <a:r>
              <a:rPr lang="es-MX" dirty="0" smtClean="0">
                <a:solidFill>
                  <a:srgbClr val="FFFF00"/>
                </a:solidFill>
              </a:rPr>
              <a:t>used on cheese industry. </a:t>
            </a:r>
            <a:endParaRPr lang="es-MX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dirty="0" smtClean="0">
                <a:solidFill>
                  <a:srgbClr val="FFFF00"/>
                </a:solidFill>
              </a:rPr>
              <a:t>Eatable fungi</a:t>
            </a:r>
            <a:endParaRPr lang="es-MX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dirty="0" smtClean="0">
                <a:solidFill>
                  <a:srgbClr val="FFFF00"/>
                </a:solidFill>
              </a:rPr>
              <a:t>Microalgae</a:t>
            </a:r>
            <a:endParaRPr lang="es-MX" dirty="0">
              <a:solidFill>
                <a:srgbClr val="FFFF00"/>
              </a:solidFill>
            </a:endParaRPr>
          </a:p>
        </p:txBody>
      </p:sp>
      <p:pic>
        <p:nvPicPr>
          <p:cNvPr id="7" name="Imag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7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75069"/>
            <a:ext cx="7664836" cy="479618"/>
          </a:xfrm>
        </p:spPr>
        <p:txBody>
          <a:bodyPr/>
          <a:lstStyle/>
          <a:p>
            <a:r>
              <a:rPr lang="es-MX" sz="2600" dirty="0" smtClean="0"/>
              <a:t>Thank you very much for your attention</a:t>
            </a:r>
            <a:endParaRPr lang="es-MX" sz="2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12" y="1797275"/>
            <a:ext cx="3250277" cy="32502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890" y="1918307"/>
            <a:ext cx="3166440" cy="30211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08431" y="5415421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0000FF"/>
                </a:solidFill>
              </a:rPr>
              <a:t>inifap.gob.mx</a:t>
            </a:r>
            <a:endParaRPr lang="es-ES" sz="2400" dirty="0">
              <a:solidFill>
                <a:srgbClr val="0000FF"/>
              </a:solidFill>
            </a:endParaRPr>
          </a:p>
        </p:txBody>
      </p:sp>
      <p:pic>
        <p:nvPicPr>
          <p:cNvPr id="6" name="Imagen 5" descr="FOTOS 1739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867" y="1916832"/>
            <a:ext cx="3035396" cy="3024336"/>
          </a:xfrm>
          <a:prstGeom prst="rect">
            <a:avLst/>
          </a:prstGeom>
        </p:spPr>
      </p:pic>
      <p:pic>
        <p:nvPicPr>
          <p:cNvPr id="9" name="Image 23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4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965960"/>
            <a:ext cx="8640960" cy="437769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Conscious of the </a:t>
            </a:r>
            <a:r>
              <a:rPr lang="en-US" sz="2000" dirty="0">
                <a:solidFill>
                  <a:schemeClr val="accent2"/>
                </a:solidFill>
              </a:rPr>
              <a:t>intrinsic value of biological diversity</a:t>
            </a:r>
            <a:r>
              <a:rPr lang="en-US" sz="2000" dirty="0"/>
              <a:t> and of the ecological, genetic, social, economic, scientific, educational, cultural, recreational and aesthetic values of biological diversity and its components</a:t>
            </a:r>
            <a:r>
              <a:rPr lang="en-US" sz="2000" dirty="0" smtClean="0"/>
              <a:t>,</a:t>
            </a:r>
          </a:p>
          <a:p>
            <a:endParaRPr lang="en-US" sz="2000" dirty="0" smtClean="0"/>
          </a:p>
          <a:p>
            <a:r>
              <a:rPr lang="en-US" sz="2000" dirty="0"/>
              <a:t>Reaffirming that </a:t>
            </a:r>
            <a:r>
              <a:rPr lang="en-US" sz="2000" dirty="0">
                <a:solidFill>
                  <a:schemeClr val="accent2"/>
                </a:solidFill>
              </a:rPr>
              <a:t>States</a:t>
            </a:r>
            <a:r>
              <a:rPr lang="en-US" sz="2000" dirty="0"/>
              <a:t> have </a:t>
            </a:r>
            <a:r>
              <a:rPr lang="en-US" sz="2000" dirty="0">
                <a:solidFill>
                  <a:schemeClr val="accent2"/>
                </a:solidFill>
              </a:rPr>
              <a:t>sovereign rights</a:t>
            </a:r>
            <a:r>
              <a:rPr lang="en-US" sz="2000" dirty="0"/>
              <a:t> over their own biological resources</a:t>
            </a:r>
            <a:r>
              <a:rPr lang="en-US" sz="2000" dirty="0" smtClean="0"/>
              <a:t>,</a:t>
            </a:r>
          </a:p>
          <a:p>
            <a:endParaRPr lang="en-US" sz="2000" dirty="0" smtClean="0"/>
          </a:p>
          <a:p>
            <a:r>
              <a:rPr lang="en-US" sz="2000" dirty="0"/>
              <a:t>Recognizing the close and </a:t>
            </a:r>
            <a:r>
              <a:rPr lang="en-US" sz="2000" dirty="0">
                <a:solidFill>
                  <a:schemeClr val="accent2"/>
                </a:solidFill>
              </a:rPr>
              <a:t>traditional dependence </a:t>
            </a:r>
            <a:r>
              <a:rPr lang="en-US" sz="2000" dirty="0"/>
              <a:t>of many indigenous and local communities embodying traditional lifestyles on biological resources, and the desirability of </a:t>
            </a:r>
            <a:r>
              <a:rPr lang="en-US" sz="2000" dirty="0">
                <a:solidFill>
                  <a:schemeClr val="accent2"/>
                </a:solidFill>
              </a:rPr>
              <a:t>sharing equitably benefits arising from the use of traditional knowledge</a:t>
            </a:r>
            <a:r>
              <a:rPr lang="en-US" sz="2000" dirty="0"/>
              <a:t>, innovations and practices relevant to the </a:t>
            </a:r>
            <a:r>
              <a:rPr lang="en-US" sz="2000" dirty="0">
                <a:solidFill>
                  <a:schemeClr val="accent2"/>
                </a:solidFill>
              </a:rPr>
              <a:t>conservation</a:t>
            </a:r>
            <a:r>
              <a:rPr lang="en-US" sz="2000" dirty="0"/>
              <a:t> of biological diversity and the </a:t>
            </a:r>
            <a:r>
              <a:rPr lang="en-US" sz="2000" dirty="0">
                <a:solidFill>
                  <a:schemeClr val="accent2"/>
                </a:solidFill>
              </a:rPr>
              <a:t>sustainable use</a:t>
            </a:r>
            <a:r>
              <a:rPr lang="en-US" sz="2000" dirty="0"/>
              <a:t> of its components,  </a:t>
            </a:r>
          </a:p>
          <a:p>
            <a:pPr algn="just">
              <a:buFontTx/>
              <a:buChar char="-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51520" y="1011571"/>
            <a:ext cx="8640960" cy="86177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002060"/>
                </a:solidFill>
              </a:rPr>
              <a:t>Key </a:t>
            </a:r>
            <a:r>
              <a:rPr lang="es-MX" sz="2400" b="1" dirty="0" err="1" smtClean="0">
                <a:solidFill>
                  <a:srgbClr val="002060"/>
                </a:solidFill>
              </a:rPr>
              <a:t>elements</a:t>
            </a:r>
            <a:r>
              <a:rPr lang="es-MX" sz="2400" b="1" dirty="0" smtClean="0">
                <a:solidFill>
                  <a:srgbClr val="002060"/>
                </a:solidFill>
              </a:rPr>
              <a:t> in </a:t>
            </a:r>
            <a:r>
              <a:rPr lang="es-MX" sz="2400" b="1" dirty="0" err="1" smtClean="0">
                <a:solidFill>
                  <a:srgbClr val="002060"/>
                </a:solidFill>
              </a:rPr>
              <a:t>the</a:t>
            </a:r>
            <a:r>
              <a:rPr lang="es-MX" sz="2400" b="1" dirty="0" smtClean="0">
                <a:solidFill>
                  <a:srgbClr val="002060"/>
                </a:solidFill>
              </a:rPr>
              <a:t> </a:t>
            </a:r>
            <a:r>
              <a:rPr lang="es-MX" sz="2400" b="1" dirty="0" err="1" smtClean="0">
                <a:solidFill>
                  <a:srgbClr val="002060"/>
                </a:solidFill>
              </a:rPr>
              <a:t>preamble</a:t>
            </a:r>
            <a:r>
              <a:rPr lang="es-MX" sz="2400" b="1" dirty="0" smtClean="0">
                <a:solidFill>
                  <a:srgbClr val="002060"/>
                </a:solidFill>
              </a:rPr>
              <a:t> of CBD </a:t>
            </a:r>
            <a:r>
              <a:rPr lang="es-MX" sz="2400" b="1" dirty="0" err="1" smtClean="0">
                <a:solidFill>
                  <a:srgbClr val="002060"/>
                </a:solidFill>
              </a:rPr>
              <a:t>related</a:t>
            </a:r>
            <a:r>
              <a:rPr lang="es-MX" sz="2400" b="1" dirty="0" smtClean="0">
                <a:solidFill>
                  <a:srgbClr val="002060"/>
                </a:solidFill>
              </a:rPr>
              <a:t> to </a:t>
            </a:r>
            <a:r>
              <a:rPr lang="es-MX" sz="2400" b="1" dirty="0" err="1" smtClean="0">
                <a:solidFill>
                  <a:srgbClr val="002060"/>
                </a:solidFill>
              </a:rPr>
              <a:t>indigenous</a:t>
            </a:r>
            <a:r>
              <a:rPr lang="es-MX" sz="2400" b="1" dirty="0" smtClean="0">
                <a:solidFill>
                  <a:srgbClr val="002060"/>
                </a:solidFill>
              </a:rPr>
              <a:t> </a:t>
            </a:r>
            <a:r>
              <a:rPr lang="es-MX" sz="2400" b="1" dirty="0" err="1" smtClean="0">
                <a:solidFill>
                  <a:srgbClr val="002060"/>
                </a:solidFill>
              </a:rPr>
              <a:t>communities</a:t>
            </a:r>
            <a:r>
              <a:rPr lang="es-MX" sz="2400" b="1" dirty="0" smtClean="0">
                <a:solidFill>
                  <a:srgbClr val="002060"/>
                </a:solidFill>
              </a:rPr>
              <a:t> and </a:t>
            </a:r>
            <a:r>
              <a:rPr lang="es-MX" sz="2400" b="1" dirty="0" err="1" smtClean="0">
                <a:solidFill>
                  <a:srgbClr val="002060"/>
                </a:solidFill>
              </a:rPr>
              <a:t>genetic</a:t>
            </a:r>
            <a:r>
              <a:rPr lang="es-MX" sz="2400" b="1" dirty="0" smtClean="0">
                <a:solidFill>
                  <a:srgbClr val="002060"/>
                </a:solidFill>
              </a:rPr>
              <a:t> </a:t>
            </a:r>
            <a:r>
              <a:rPr lang="es-MX" sz="2400" b="1" dirty="0" err="1" smtClean="0">
                <a:solidFill>
                  <a:srgbClr val="002060"/>
                </a:solidFill>
              </a:rPr>
              <a:t>resources</a:t>
            </a:r>
            <a:r>
              <a:rPr lang="es-MX" sz="2400" b="1" dirty="0" smtClean="0">
                <a:solidFill>
                  <a:srgbClr val="002060"/>
                </a:solidFill>
              </a:rPr>
              <a:t>:</a:t>
            </a:r>
            <a:endParaRPr lang="es-MX" sz="24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15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The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Convention</a:t>
            </a:r>
            <a:r>
              <a:rPr lang="es-MX" sz="2800" b="1" dirty="0" smtClean="0">
                <a:solidFill>
                  <a:srgbClr val="002060"/>
                </a:solidFill>
              </a:rPr>
              <a:t> of </a:t>
            </a:r>
            <a:r>
              <a:rPr lang="es-MX" sz="2800" b="1" dirty="0" err="1" smtClean="0">
                <a:solidFill>
                  <a:srgbClr val="002060"/>
                </a:solidFill>
              </a:rPr>
              <a:t>Biological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Diversity</a:t>
            </a:r>
            <a:r>
              <a:rPr lang="es-MX" sz="2800" b="1" dirty="0" smtClean="0">
                <a:solidFill>
                  <a:srgbClr val="002060"/>
                </a:solidFill>
              </a:rPr>
              <a:t> (CBD)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2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389941"/>
            <a:ext cx="8640960" cy="437769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At their 4th Conference of Parts</a:t>
            </a:r>
            <a:r>
              <a:rPr lang="en-US" sz="2000" baseline="30000" dirty="0" smtClean="0"/>
              <a:t> (</a:t>
            </a:r>
            <a:r>
              <a:rPr lang="en-US" sz="2000" dirty="0" smtClean="0"/>
              <a:t>COP) of CBD in 1998, A decision was taken to establish an experts panel to clarify principles and concepts related to ABS (Access and Benefit Sharing), establishing next year an</a:t>
            </a:r>
            <a:r>
              <a:rPr lang="en-US" sz="2000" i="1" dirty="0" smtClean="0"/>
              <a:t> </a:t>
            </a:r>
            <a:r>
              <a:rPr lang="en-US" sz="2000" i="1" dirty="0"/>
              <a:t>A</a:t>
            </a:r>
            <a:r>
              <a:rPr lang="en-US" sz="2000" i="1" dirty="0" smtClean="0"/>
              <a:t>d Hoc </a:t>
            </a:r>
            <a:r>
              <a:rPr lang="en-US" sz="2000" dirty="0" smtClean="0"/>
              <a:t>open-ended Working group on ABS.</a:t>
            </a:r>
          </a:p>
          <a:p>
            <a:endParaRPr lang="en-US" sz="2000" dirty="0" smtClean="0"/>
          </a:p>
          <a:p>
            <a:r>
              <a:rPr lang="en-US" sz="2000" dirty="0" smtClean="0"/>
              <a:t>The group developed in 2002 the Bonn Guidelines on ABS as a first instrument to assist parties on establishing measures on ABS issues.</a:t>
            </a:r>
          </a:p>
          <a:p>
            <a:endParaRPr lang="en-US" sz="2000" dirty="0"/>
          </a:p>
          <a:p>
            <a:r>
              <a:rPr lang="en-US" sz="2000" dirty="0" smtClean="0"/>
              <a:t>The Ad Hoc open-ended working group meet 11 times from 2005 to 2010, giving birth in October, 2010 to the Nagoya Protocol (NP) at the 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COP in Nagoya, Japan.</a:t>
            </a:r>
          </a:p>
          <a:p>
            <a:r>
              <a:rPr lang="en-US" sz="2000" dirty="0" smtClean="0"/>
              <a:t>The NP was enforced in October 2014 as the 50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signatory ratified the instrument.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The</a:t>
            </a:r>
            <a:r>
              <a:rPr lang="es-MX" sz="2800" b="1" dirty="0" smtClean="0">
                <a:solidFill>
                  <a:srgbClr val="002060"/>
                </a:solidFill>
              </a:rPr>
              <a:t> Nagoya </a:t>
            </a:r>
            <a:r>
              <a:rPr lang="es-MX" sz="2800" b="1" dirty="0" err="1" smtClean="0">
                <a:solidFill>
                  <a:srgbClr val="002060"/>
                </a:solidFill>
              </a:rPr>
              <a:t>Protocol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389940"/>
            <a:ext cx="8640960" cy="506801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According to the </a:t>
            </a:r>
            <a:r>
              <a:rPr lang="en-US" sz="2000" dirty="0" err="1" smtClean="0">
                <a:solidFill>
                  <a:srgbClr val="002060"/>
                </a:solidFill>
              </a:rPr>
              <a:t>Commision</a:t>
            </a:r>
            <a:r>
              <a:rPr lang="en-US" sz="2000" dirty="0" smtClean="0">
                <a:solidFill>
                  <a:srgbClr val="002060"/>
                </a:solidFill>
              </a:rPr>
              <a:t> for The Development of Indigenous Peoples (CDI), 10.45% of Mexico’s population are indigenous people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6.6% of the of the Country’s population speak a pre-Hispanic language</a:t>
            </a:r>
          </a:p>
          <a:p>
            <a:pPr lvl="1"/>
            <a:r>
              <a:rPr lang="en-US" sz="1700" dirty="0" smtClean="0">
                <a:solidFill>
                  <a:srgbClr val="002060"/>
                </a:solidFill>
              </a:rPr>
              <a:t>11 Linguistic families</a:t>
            </a:r>
          </a:p>
          <a:p>
            <a:pPr lvl="1"/>
            <a:r>
              <a:rPr lang="en-US" sz="1700" dirty="0" smtClean="0">
                <a:solidFill>
                  <a:srgbClr val="002060"/>
                </a:solidFill>
              </a:rPr>
              <a:t>68 Languages</a:t>
            </a:r>
          </a:p>
          <a:p>
            <a:pPr lvl="1"/>
            <a:r>
              <a:rPr lang="en-US" sz="1700" dirty="0" smtClean="0">
                <a:solidFill>
                  <a:srgbClr val="002060"/>
                </a:solidFill>
              </a:rPr>
              <a:t>364 dialects</a:t>
            </a:r>
            <a:endParaRPr lang="en-US" sz="17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err="1" smtClean="0">
                <a:solidFill>
                  <a:srgbClr val="002060"/>
                </a:solidFill>
              </a:rPr>
              <a:t>Inigenous</a:t>
            </a:r>
            <a:r>
              <a:rPr lang="en-US" sz="2000" dirty="0" smtClean="0">
                <a:solidFill>
                  <a:srgbClr val="002060"/>
                </a:solidFill>
              </a:rPr>
              <a:t> peoples are distributed all around the Country, but with higher concentration in south-east Mexico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Living in mountainous, poorly developed regions, with a well-defined culture and identity, and closely related with the environment.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Rich tradition in </a:t>
            </a:r>
            <a:r>
              <a:rPr lang="en-US" sz="2000" i="1" dirty="0" smtClean="0">
                <a:solidFill>
                  <a:srgbClr val="002060"/>
                </a:solidFill>
              </a:rPr>
              <a:t>in situ </a:t>
            </a:r>
            <a:r>
              <a:rPr lang="en-US" sz="2000" dirty="0" smtClean="0">
                <a:solidFill>
                  <a:srgbClr val="002060"/>
                </a:solidFill>
              </a:rPr>
              <a:t>conservation and use of local genetic resources and their ancestral knowledge associated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Indigenous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people</a:t>
            </a:r>
            <a:r>
              <a:rPr lang="es-MX" sz="2800" b="1" dirty="0" smtClean="0">
                <a:solidFill>
                  <a:srgbClr val="002060"/>
                </a:solidFill>
              </a:rPr>
              <a:t> in </a:t>
            </a:r>
            <a:r>
              <a:rPr lang="es-MX" sz="2800" b="1" dirty="0" err="1" smtClean="0">
                <a:solidFill>
                  <a:srgbClr val="002060"/>
                </a:solidFill>
              </a:rPr>
              <a:t>Mexico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4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Indigenous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people</a:t>
            </a:r>
            <a:r>
              <a:rPr lang="es-MX" sz="2800" b="1" dirty="0" smtClean="0">
                <a:solidFill>
                  <a:srgbClr val="002060"/>
                </a:solidFill>
              </a:rPr>
              <a:t> in </a:t>
            </a:r>
            <a:r>
              <a:rPr lang="es-MX" sz="2800" b="1" dirty="0" err="1" smtClean="0">
                <a:solidFill>
                  <a:srgbClr val="002060"/>
                </a:solidFill>
              </a:rPr>
              <a:t>Mexico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83" y="1039091"/>
            <a:ext cx="6274244" cy="51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</a:rPr>
              <a:t>Pre-</a:t>
            </a:r>
            <a:r>
              <a:rPr lang="es-MX" sz="2800" b="1" dirty="0" err="1" smtClean="0">
                <a:solidFill>
                  <a:srgbClr val="002060"/>
                </a:solidFill>
              </a:rPr>
              <a:t>hispanic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language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families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smtClean="0">
                <a:solidFill>
                  <a:srgbClr val="002060"/>
                </a:solidFill>
              </a:rPr>
              <a:t>in </a:t>
            </a:r>
            <a:r>
              <a:rPr lang="es-MX" sz="2800" b="1" dirty="0" err="1" smtClean="0">
                <a:solidFill>
                  <a:srgbClr val="002060"/>
                </a:solidFill>
              </a:rPr>
              <a:t>Mexico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2" y="1510151"/>
            <a:ext cx="8414472" cy="41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209825"/>
            <a:ext cx="8640960" cy="50680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</a:t>
            </a:r>
            <a:r>
              <a:rPr lang="en-US" sz="2000" dirty="0" smtClean="0">
                <a:solidFill>
                  <a:srgbClr val="002060"/>
                </a:solidFill>
              </a:rPr>
              <a:t>n Mexico, </a:t>
            </a:r>
            <a:r>
              <a:rPr lang="en-US" sz="2000" dirty="0">
                <a:solidFill>
                  <a:srgbClr val="002060"/>
                </a:solidFill>
              </a:rPr>
              <a:t>more than 1200 plant species are used for food consumption and other human necessities, either domesticated or taken from the wild </a:t>
            </a:r>
            <a:r>
              <a:rPr lang="en-US" sz="2000" dirty="0" smtClean="0">
                <a:solidFill>
                  <a:srgbClr val="002060"/>
                </a:solidFill>
              </a:rPr>
              <a:t>biodiversity (CONABIO).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Many </a:t>
            </a:r>
            <a:r>
              <a:rPr lang="en-US" sz="2000" dirty="0">
                <a:solidFill>
                  <a:srgbClr val="002060"/>
                </a:solidFill>
              </a:rPr>
              <a:t>of these species have limited and local actual use, but are promissory due to their resilience and potential use in climate change-related adverse environmental scenarios.</a:t>
            </a:r>
            <a:endParaRPr lang="es-MX" sz="2000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err="1" smtClean="0">
                <a:solidFill>
                  <a:srgbClr val="002060"/>
                </a:solidFill>
              </a:rPr>
              <a:t>Indigenous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people</a:t>
            </a:r>
            <a:r>
              <a:rPr lang="es-MX" sz="2800" b="1" dirty="0" smtClean="0">
                <a:solidFill>
                  <a:srgbClr val="002060"/>
                </a:solidFill>
              </a:rPr>
              <a:t> in </a:t>
            </a:r>
            <a:r>
              <a:rPr lang="es-MX" sz="2800" b="1" dirty="0" err="1" smtClean="0">
                <a:solidFill>
                  <a:srgbClr val="002060"/>
                </a:solidFill>
              </a:rPr>
              <a:t>Mexico</a:t>
            </a:r>
            <a:r>
              <a:rPr lang="es-MX" sz="2800" b="1" dirty="0" smtClean="0">
                <a:solidFill>
                  <a:srgbClr val="002060"/>
                </a:solidFill>
              </a:rPr>
              <a:t>…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 b="8439"/>
          <a:stretch/>
        </p:blipFill>
        <p:spPr>
          <a:xfrm>
            <a:off x="4251210" y="3574484"/>
            <a:ext cx="4710545" cy="25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51520" y="1389940"/>
            <a:ext cx="8640960" cy="50680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Our appreciation of genetic resources relays in great extent on the traditional knowledge of local and Indigenous Communities passed from generation to generation.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 The importance of this knowledge has to be properly understood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and valuated by the users.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Hence, the rights of Indigenous communities have to be taken in account when negotiating access and benefit sharing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396987" y="289531"/>
            <a:ext cx="7534735" cy="4770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 spc="-1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</a:rPr>
              <a:t>ABS and </a:t>
            </a:r>
            <a:r>
              <a:rPr lang="es-MX" sz="2800" b="1" dirty="0" err="1" smtClean="0">
                <a:solidFill>
                  <a:srgbClr val="002060"/>
                </a:solidFill>
              </a:rPr>
              <a:t>traditional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</a:rPr>
              <a:t>knowledge</a:t>
            </a:r>
            <a:endParaRPr lang="es-MX" sz="2800" dirty="0"/>
          </a:p>
        </p:txBody>
      </p:sp>
      <p:pic>
        <p:nvPicPr>
          <p:cNvPr id="9" name="Image 2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1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 bwMode="auto">
          <a:xfrm>
            <a:off x="2800350" y="6089650"/>
            <a:ext cx="5295900" cy="95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3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RGv3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CNRGv3</Template>
  <TotalTime>7336</TotalTime>
  <Words>1236</Words>
  <Application>Microsoft Office PowerPoint</Application>
  <PresentationFormat>Presentación en pantalla (4:3)</PresentationFormat>
  <Paragraphs>185</Paragraphs>
  <Slides>24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Wingdings</vt:lpstr>
      <vt:lpstr>CNRGv3</vt:lpstr>
      <vt:lpstr>Conservation and Development of Ancestral /Indigenous Plant Genetic Resources: Challenges, Tools and Perspectives  “Sharing the Canadian, Mexican and American Experiences" </vt:lpstr>
      <vt:lpstr>Article 1. Objectives:</vt:lpstr>
      <vt:lpstr>Key elements in the preamble of CBD related to indigenous communities and genetic resources: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Mission </vt:lpstr>
      <vt:lpstr>CNRG main features and goals</vt:lpstr>
      <vt:lpstr>CNRG  Laboratories</vt:lpstr>
      <vt:lpstr>Current preservation capabilities</vt:lpstr>
      <vt:lpstr>Orthodox seeds inventory: 24,216 accessions (23400 are crops)</vt:lpstr>
      <vt:lpstr>in vitro propagated plant tissues,418 accessions (11,043 plants in test tubes)</vt:lpstr>
      <vt:lpstr>Livestock germplasm (26,950 straws) Aquatic germplasm (2,079 straws)</vt:lpstr>
      <vt:lpstr>Microbial genetic resources (1800 strains)</vt:lpstr>
      <vt:lpstr>Thank you very much for your attention</vt:lpstr>
    </vt:vector>
  </TitlesOfParts>
  <Company>INIFAP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REUNION DIRECTIVA</dc:title>
  <dc:creator>José Fernando De La Torre Sánchez</dc:creator>
  <cp:lastModifiedBy>FernandoDeLaTorre</cp:lastModifiedBy>
  <cp:revision>316</cp:revision>
  <dcterms:created xsi:type="dcterms:W3CDTF">2012-09-12T13:34:13Z</dcterms:created>
  <dcterms:modified xsi:type="dcterms:W3CDTF">2016-05-10T13:53:09Z</dcterms:modified>
</cp:coreProperties>
</file>